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6" r:id="rId5"/>
    <p:sldId id="267" r:id="rId6"/>
    <p:sldId id="261" r:id="rId7"/>
    <p:sldId id="262" r:id="rId8"/>
    <p:sldId id="268" r:id="rId9"/>
    <p:sldId id="263" r:id="rId10"/>
    <p:sldId id="264" r:id="rId11"/>
    <p:sldId id="265" r:id="rId12"/>
    <p:sldId id="277" r:id="rId13"/>
    <p:sldId id="27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302" r:id="rId26"/>
    <p:sldId id="303" r:id="rId27"/>
    <p:sldId id="304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3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9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5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8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1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5E60BF-D672-448F-A34C-EC2ECE13DEEA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A8B5696-9B09-427F-87F4-860072AB846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6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9.bin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install.php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186928" cy="1401381"/>
          </a:xfrm>
        </p:spPr>
        <p:txBody>
          <a:bodyPr>
            <a:normAutofit/>
          </a:bodyPr>
          <a:lstStyle/>
          <a:p>
            <a:r>
              <a:rPr lang="en-US" sz="6600" b="1" dirty="0"/>
              <a:t>UNIT - 1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BASICS OF PHP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823974"/>
              </p:ext>
            </p:extLst>
          </p:nvPr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461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9456" y="461344"/>
            <a:ext cx="10369296" cy="11438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PHP echo Statement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can be used with or without parentheses: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echo()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53" y="2273583"/>
            <a:ext cx="10890387" cy="3651729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837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4592" y="153345"/>
            <a:ext cx="11448288" cy="11746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PHP print Statement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can be used with or without parentheses: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print()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02" y="1696874"/>
            <a:ext cx="10816781" cy="380781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397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9" y="116378"/>
            <a:ext cx="11476007" cy="662275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79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8" y="426530"/>
            <a:ext cx="11369322" cy="621201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29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38328" y="245752"/>
            <a:ext cx="11713464" cy="65299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PHP 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can have a short name (like x and y) or a more descriptive name (age,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carname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total_volume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Rules for PHP variables: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starts with the 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sign, followed by the name of the variable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must start with a letter or the underscore character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cannot start with a number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can only contain alpha-numeric characters and underscores (A-z, 0-9, and _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 names are case-sensitive (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$age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$AGE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are two different variables)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34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0067" y="457758"/>
            <a:ext cx="11133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Variables are "containers" for storing information.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7" y="1446208"/>
            <a:ext cx="11399144" cy="36546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5312" y="5757595"/>
            <a:ext cx="9625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Remember that PHP variable names are case-sensitive!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31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0" y="327518"/>
            <a:ext cx="11351789" cy="6173866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931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8" y="0"/>
            <a:ext cx="11690902" cy="6407064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836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256" y="368868"/>
            <a:ext cx="1141780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PHP Variables Scope</a:t>
            </a:r>
          </a:p>
          <a:p>
            <a:pPr algn="ctr"/>
            <a:endParaRPr lang="en-US" sz="3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PHP, variables can be declared anywhere in the script.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scope of a variable is the part of the script where the variable can be referenced/used.</a:t>
            </a:r>
          </a:p>
          <a:p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has three different variable scopes: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global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static</a:t>
            </a:r>
          </a:p>
          <a:p>
            <a:br>
              <a:rPr lang="en-US" sz="3200" dirty="0"/>
            </a:b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15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6512" y="222796"/>
            <a:ext cx="11362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Global and Local Scope</a:t>
            </a:r>
          </a:p>
          <a:p>
            <a:pPr algn="ctr"/>
            <a:endParaRPr lang="en-US" sz="28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declared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outside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 function has a GLOBAL SCOPE and can only be accessed outside a function: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56" y="2294710"/>
            <a:ext cx="9922999" cy="4008269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82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45556" y="126230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PHP?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423" y="851053"/>
            <a:ext cx="1161093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is an acronym for "PHP: Hypertext Preprocessor“.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is a widely-used, open source scripting language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scripts are executed on the server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is free to download and use.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files can contain text, HTML, CSS, JavaScript, and PHP code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code is executed on the server, and the result is returned to the browser as plain HTML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 files have extension 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573006"/>
              </p:ext>
            </p:extLst>
          </p:nvPr>
        </p:nvGraphicFramePr>
        <p:xfrm>
          <a:off x="10168128" y="158877"/>
          <a:ext cx="1615440" cy="65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8128" y="158877"/>
                        <a:ext cx="1615440" cy="654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9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0" y="348061"/>
            <a:ext cx="11610960" cy="6189899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2251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5" y="274102"/>
            <a:ext cx="10649384" cy="5955934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85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15053" y="94308"/>
            <a:ext cx="2672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PHP Constants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" y="795754"/>
            <a:ext cx="11728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constant is an identifier (name) for a simple value. The value cannot be changed during the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valid constant name starts with a letter or underscore (no $ sign before the constant name).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993241"/>
            <a:ext cx="11417808" cy="4252111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615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15053" y="94308"/>
            <a:ext cx="2672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PHP Constants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4" y="987552"/>
            <a:ext cx="10866516" cy="4553712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66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2" y="126314"/>
            <a:ext cx="7650831" cy="5561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392" y="2525231"/>
            <a:ext cx="3545620" cy="124209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635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97C6-C1BA-4D03-9846-3D722109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Arithmetic &amp; Assignment Operators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3FBB22-78D2-4D3E-8A7A-0673C0EFF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132763"/>
              </p:ext>
            </p:extLst>
          </p:nvPr>
        </p:nvGraphicFramePr>
        <p:xfrm>
          <a:off x="1217507" y="1854997"/>
          <a:ext cx="3862803" cy="4022723"/>
        </p:xfrm>
        <a:graphic>
          <a:graphicData uri="http://schemas.openxmlformats.org/drawingml/2006/table">
            <a:tbl>
              <a:tblPr/>
              <a:tblGrid>
                <a:gridCol w="1287601">
                  <a:extLst>
                    <a:ext uri="{9D8B030D-6E8A-4147-A177-3AD203B41FA5}">
                      <a16:colId xmlns:a16="http://schemas.microsoft.com/office/drawing/2014/main" val="6811357"/>
                    </a:ext>
                  </a:extLst>
                </a:gridCol>
                <a:gridCol w="1287601">
                  <a:extLst>
                    <a:ext uri="{9D8B030D-6E8A-4147-A177-3AD203B41FA5}">
                      <a16:colId xmlns:a16="http://schemas.microsoft.com/office/drawing/2014/main" val="2248770291"/>
                    </a:ext>
                  </a:extLst>
                </a:gridCol>
                <a:gridCol w="1287601">
                  <a:extLst>
                    <a:ext uri="{9D8B030D-6E8A-4147-A177-3AD203B41FA5}">
                      <a16:colId xmlns:a16="http://schemas.microsoft.com/office/drawing/2014/main" val="3711379084"/>
                    </a:ext>
                  </a:extLst>
                </a:gridCol>
              </a:tblGrid>
              <a:tr h="556603"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+</a:t>
                      </a:r>
                    </a:p>
                  </a:txBody>
                  <a:tcPr marL="101201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Addition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$x + $y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14335"/>
                  </a:ext>
                </a:extLst>
              </a:tr>
              <a:tr h="556603"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-</a:t>
                      </a:r>
                    </a:p>
                  </a:txBody>
                  <a:tcPr marL="101201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Subtraction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$x - $y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636251"/>
                  </a:ext>
                </a:extLst>
              </a:tr>
              <a:tr h="556603"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*</a:t>
                      </a:r>
                    </a:p>
                  </a:txBody>
                  <a:tcPr marL="101201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Multiplication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$x * $y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501085"/>
                  </a:ext>
                </a:extLst>
              </a:tr>
              <a:tr h="556603"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/</a:t>
                      </a:r>
                    </a:p>
                  </a:txBody>
                  <a:tcPr marL="101201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Division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 dirty="0">
                          <a:effectLst/>
                        </a:rPr>
                        <a:t>$x / $y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048909"/>
                  </a:ext>
                </a:extLst>
              </a:tr>
              <a:tr h="784305"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%</a:t>
                      </a:r>
                    </a:p>
                  </a:txBody>
                  <a:tcPr marL="101201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Modulus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$x % $y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575810"/>
                  </a:ext>
                </a:extLst>
              </a:tr>
              <a:tr h="1012006"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**</a:t>
                      </a:r>
                    </a:p>
                  </a:txBody>
                  <a:tcPr marL="101201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>
                          <a:effectLst/>
                        </a:rPr>
                        <a:t>Exponentiation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500" dirty="0">
                          <a:effectLst/>
                        </a:rPr>
                        <a:t>$x ** $y</a:t>
                      </a:r>
                    </a:p>
                  </a:txBody>
                  <a:tcPr marL="50600" marR="50600" marT="50600" marB="5060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2242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8094837-659A-4A26-882C-4CE70BD49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88CEC8-A295-4911-BAAC-908A9B85B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96337"/>
              </p:ext>
            </p:extLst>
          </p:nvPr>
        </p:nvGraphicFramePr>
        <p:xfrm>
          <a:off x="5378942" y="1905000"/>
          <a:ext cx="3973780" cy="3972722"/>
        </p:xfrm>
        <a:graphic>
          <a:graphicData uri="http://schemas.openxmlformats.org/drawingml/2006/table">
            <a:tbl>
              <a:tblPr/>
              <a:tblGrid>
                <a:gridCol w="1702987">
                  <a:extLst>
                    <a:ext uri="{9D8B030D-6E8A-4147-A177-3AD203B41FA5}">
                      <a16:colId xmlns:a16="http://schemas.microsoft.com/office/drawing/2014/main" val="3064841553"/>
                    </a:ext>
                  </a:extLst>
                </a:gridCol>
                <a:gridCol w="2270793">
                  <a:extLst>
                    <a:ext uri="{9D8B030D-6E8A-4147-A177-3AD203B41FA5}">
                      <a16:colId xmlns:a16="http://schemas.microsoft.com/office/drawing/2014/main" val="3587408550"/>
                    </a:ext>
                  </a:extLst>
                </a:gridCol>
              </a:tblGrid>
              <a:tr h="873998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Assignment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Same as...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91984"/>
                  </a:ext>
                </a:extLst>
              </a:tr>
              <a:tr h="516454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= 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= 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892009"/>
                  </a:ext>
                </a:extLst>
              </a:tr>
              <a:tr h="516454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+= 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x = x + 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58913"/>
                  </a:ext>
                </a:extLst>
              </a:tr>
              <a:tr h="516454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-= 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= x - 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969725"/>
                  </a:ext>
                </a:extLst>
              </a:tr>
              <a:tr h="516454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*= 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= x * 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57001"/>
                  </a:ext>
                </a:extLst>
              </a:tr>
              <a:tr h="516454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/= 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= x / 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36407"/>
                  </a:ext>
                </a:extLst>
              </a:tr>
              <a:tr h="516454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x %= 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x = x % 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0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6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052D-6D36-4C69-AF7C-F16D5845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Comparison, logical operator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7C8EAA-28FC-4606-9308-6993B543E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799231"/>
              </p:ext>
            </p:extLst>
          </p:nvPr>
        </p:nvGraphicFramePr>
        <p:xfrm>
          <a:off x="1172818" y="1863064"/>
          <a:ext cx="3737112" cy="4398584"/>
        </p:xfrm>
        <a:graphic>
          <a:graphicData uri="http://schemas.openxmlformats.org/drawingml/2006/table">
            <a:tbl>
              <a:tblPr/>
              <a:tblGrid>
                <a:gridCol w="1077993">
                  <a:extLst>
                    <a:ext uri="{9D8B030D-6E8A-4147-A177-3AD203B41FA5}">
                      <a16:colId xmlns:a16="http://schemas.microsoft.com/office/drawing/2014/main" val="3172729206"/>
                    </a:ext>
                  </a:extLst>
                </a:gridCol>
                <a:gridCol w="1581126">
                  <a:extLst>
                    <a:ext uri="{9D8B030D-6E8A-4147-A177-3AD203B41FA5}">
                      <a16:colId xmlns:a16="http://schemas.microsoft.com/office/drawing/2014/main" val="1864746827"/>
                    </a:ext>
                  </a:extLst>
                </a:gridCol>
                <a:gridCol w="1077993">
                  <a:extLst>
                    <a:ext uri="{9D8B030D-6E8A-4147-A177-3AD203B41FA5}">
                      <a16:colId xmlns:a16="http://schemas.microsoft.com/office/drawing/2014/main" val="577246836"/>
                    </a:ext>
                  </a:extLst>
                </a:gridCol>
              </a:tblGrid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Operator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Name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Example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61017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==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Equal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==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82356"/>
                  </a:ext>
                </a:extLst>
              </a:tr>
              <a:tr h="572924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===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dirty="0">
                          <a:effectLst/>
                        </a:rPr>
                        <a:t>Identical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===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002913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!=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Not equal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!=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69278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&lt;&gt;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Not equal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&lt;&gt;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80998"/>
                  </a:ext>
                </a:extLst>
              </a:tr>
              <a:tr h="572924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!==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Not identical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!==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50421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&gt;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Greater than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&gt;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50076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&lt;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Less than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&lt;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93040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&gt;=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Greater than or equal to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$x &gt;=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303611"/>
                  </a:ext>
                </a:extLst>
              </a:tr>
              <a:tr h="406592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>
                          <a:effectLst/>
                        </a:rPr>
                        <a:t>&lt;=</a:t>
                      </a:r>
                    </a:p>
                  </a:txBody>
                  <a:tcPr marL="67609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Less than or equal to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dirty="0">
                          <a:effectLst/>
                        </a:rPr>
                        <a:t>$x &lt;= $y</a:t>
                      </a:r>
                    </a:p>
                  </a:txBody>
                  <a:tcPr marL="33804" marR="33804" marT="33804" marB="338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719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0EA6C5-7EE1-446B-ACB0-71D541F2D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564881"/>
              </p:ext>
            </p:extLst>
          </p:nvPr>
        </p:nvGraphicFramePr>
        <p:xfrm>
          <a:off x="9732284" y="2040835"/>
          <a:ext cx="2459716" cy="1859280"/>
        </p:xfrm>
        <a:graphic>
          <a:graphicData uri="http://schemas.openxmlformats.org/drawingml/2006/table">
            <a:tbl>
              <a:tblPr/>
              <a:tblGrid>
                <a:gridCol w="912525">
                  <a:extLst>
                    <a:ext uri="{9D8B030D-6E8A-4147-A177-3AD203B41FA5}">
                      <a16:colId xmlns:a16="http://schemas.microsoft.com/office/drawing/2014/main" val="2934644425"/>
                    </a:ext>
                  </a:extLst>
                </a:gridCol>
                <a:gridCol w="1547191">
                  <a:extLst>
                    <a:ext uri="{9D8B030D-6E8A-4147-A177-3AD203B41FA5}">
                      <a16:colId xmlns:a16="http://schemas.microsoft.com/office/drawing/2014/main" val="33243179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++$x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Pre-increment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2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$x++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Post-increment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981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--$x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Pre-decrement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14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$x--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Post-decrement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864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CB3E6-3AC8-45A3-AA16-47D17E484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24567"/>
              </p:ext>
            </p:extLst>
          </p:nvPr>
        </p:nvGraphicFramePr>
        <p:xfrm>
          <a:off x="5537971" y="1966458"/>
          <a:ext cx="4094571" cy="4022727"/>
        </p:xfrm>
        <a:graphic>
          <a:graphicData uri="http://schemas.openxmlformats.org/drawingml/2006/table">
            <a:tbl>
              <a:tblPr/>
              <a:tblGrid>
                <a:gridCol w="1364857">
                  <a:extLst>
                    <a:ext uri="{9D8B030D-6E8A-4147-A177-3AD203B41FA5}">
                      <a16:colId xmlns:a16="http://schemas.microsoft.com/office/drawing/2014/main" val="2544759675"/>
                    </a:ext>
                  </a:extLst>
                </a:gridCol>
                <a:gridCol w="1364857">
                  <a:extLst>
                    <a:ext uri="{9D8B030D-6E8A-4147-A177-3AD203B41FA5}">
                      <a16:colId xmlns:a16="http://schemas.microsoft.com/office/drawing/2014/main" val="323627746"/>
                    </a:ext>
                  </a:extLst>
                </a:gridCol>
                <a:gridCol w="1364857">
                  <a:extLst>
                    <a:ext uri="{9D8B030D-6E8A-4147-A177-3AD203B41FA5}">
                      <a16:colId xmlns:a16="http://schemas.microsoft.com/office/drawing/2014/main" val="3147416652"/>
                    </a:ext>
                  </a:extLst>
                </a:gridCol>
              </a:tblGrid>
              <a:tr h="59000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and</a:t>
                      </a:r>
                    </a:p>
                  </a:txBody>
                  <a:tcPr marL="107273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dirty="0">
                          <a:effectLst/>
                        </a:rPr>
                        <a:t>And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$x and $y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03310"/>
                  </a:ext>
                </a:extLst>
              </a:tr>
              <a:tr h="59000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or</a:t>
                      </a:r>
                    </a:p>
                  </a:txBody>
                  <a:tcPr marL="107273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Or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$x or $y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324550"/>
                  </a:ext>
                </a:extLst>
              </a:tr>
              <a:tr h="1072727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xor</a:t>
                      </a:r>
                    </a:p>
                  </a:txBody>
                  <a:tcPr marL="107273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Xor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$x xor $y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759716"/>
                  </a:ext>
                </a:extLst>
              </a:tr>
              <a:tr h="59000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&amp;&amp;</a:t>
                      </a:r>
                    </a:p>
                  </a:txBody>
                  <a:tcPr marL="107273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And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$x &amp;&amp; $y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88744"/>
                  </a:ext>
                </a:extLst>
              </a:tr>
              <a:tr h="59000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||</a:t>
                      </a:r>
                    </a:p>
                  </a:txBody>
                  <a:tcPr marL="107273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Or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$x || $y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96532"/>
                  </a:ext>
                </a:extLst>
              </a:tr>
              <a:tr h="590000"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!</a:t>
                      </a:r>
                    </a:p>
                  </a:txBody>
                  <a:tcPr marL="107273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>
                          <a:effectLst/>
                        </a:rPr>
                        <a:t>Not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dirty="0">
                          <a:effectLst/>
                        </a:rPr>
                        <a:t>!$x</a:t>
                      </a:r>
                    </a:p>
                  </a:txBody>
                  <a:tcPr marL="53636" marR="53636" marT="53636" marB="5363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0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335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DD54-2394-4C0D-A595-EC80D6C1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9CE0B9-48D2-4040-B8F9-5DB771CAC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011200"/>
              </p:ext>
            </p:extLst>
          </p:nvPr>
        </p:nvGraphicFramePr>
        <p:xfrm>
          <a:off x="1184628" y="2145444"/>
          <a:ext cx="4653657" cy="1066800"/>
        </p:xfrm>
        <a:graphic>
          <a:graphicData uri="http://schemas.openxmlformats.org/drawingml/2006/table">
            <a:tbl>
              <a:tblPr/>
              <a:tblGrid>
                <a:gridCol w="1551219">
                  <a:extLst>
                    <a:ext uri="{9D8B030D-6E8A-4147-A177-3AD203B41FA5}">
                      <a16:colId xmlns:a16="http://schemas.microsoft.com/office/drawing/2014/main" val="2047940302"/>
                    </a:ext>
                  </a:extLst>
                </a:gridCol>
                <a:gridCol w="1551219">
                  <a:extLst>
                    <a:ext uri="{9D8B030D-6E8A-4147-A177-3AD203B41FA5}">
                      <a16:colId xmlns:a16="http://schemas.microsoft.com/office/drawing/2014/main" val="3534206736"/>
                    </a:ext>
                  </a:extLst>
                </a:gridCol>
                <a:gridCol w="1551219">
                  <a:extLst>
                    <a:ext uri="{9D8B030D-6E8A-4147-A177-3AD203B41FA5}">
                      <a16:colId xmlns:a16="http://schemas.microsoft.com/office/drawing/2014/main" val="8388079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.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Concatenation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$txt1 . $txt2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37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.=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Concatenation assignment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$txt1 .= $txt2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56983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ACF4D1-77C0-458B-A506-0419E75B4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00342"/>
              </p:ext>
            </p:extLst>
          </p:nvPr>
        </p:nvGraphicFramePr>
        <p:xfrm>
          <a:off x="1184628" y="3947740"/>
          <a:ext cx="7756092" cy="396240"/>
        </p:xfrm>
        <a:graphic>
          <a:graphicData uri="http://schemas.openxmlformats.org/drawingml/2006/table">
            <a:tbl>
              <a:tblPr/>
              <a:tblGrid>
                <a:gridCol w="2585364">
                  <a:extLst>
                    <a:ext uri="{9D8B030D-6E8A-4147-A177-3AD203B41FA5}">
                      <a16:colId xmlns:a16="http://schemas.microsoft.com/office/drawing/2014/main" val="1942155216"/>
                    </a:ext>
                  </a:extLst>
                </a:gridCol>
                <a:gridCol w="2585364">
                  <a:extLst>
                    <a:ext uri="{9D8B030D-6E8A-4147-A177-3AD203B41FA5}">
                      <a16:colId xmlns:a16="http://schemas.microsoft.com/office/drawing/2014/main" val="1143144601"/>
                    </a:ext>
                  </a:extLst>
                </a:gridCol>
                <a:gridCol w="2585364">
                  <a:extLst>
                    <a:ext uri="{9D8B030D-6E8A-4147-A177-3AD203B41FA5}">
                      <a16:colId xmlns:a16="http://schemas.microsoft.com/office/drawing/2014/main" val="40108140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?: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Ternary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$x = </a:t>
                      </a:r>
                      <a:r>
                        <a:rPr lang="en-IN" i="1" dirty="0">
                          <a:effectLst/>
                        </a:rPr>
                        <a:t>expr1</a:t>
                      </a:r>
                      <a:r>
                        <a:rPr lang="en-IN" dirty="0">
                          <a:effectLst/>
                        </a:rPr>
                        <a:t> ? </a:t>
                      </a:r>
                      <a:r>
                        <a:rPr lang="en-IN" i="1" dirty="0">
                          <a:effectLst/>
                        </a:rPr>
                        <a:t>expr2</a:t>
                      </a:r>
                      <a:r>
                        <a:rPr lang="en-IN" dirty="0">
                          <a:effectLst/>
                        </a:rPr>
                        <a:t> : </a:t>
                      </a:r>
                      <a:r>
                        <a:rPr lang="en-IN" i="1" dirty="0">
                          <a:effectLst/>
                        </a:rPr>
                        <a:t>expr3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3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228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9392" y="475310"/>
            <a:ext cx="10393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i="0" dirty="0">
                <a:solidFill>
                  <a:srgbClr val="273239"/>
                </a:solidFill>
                <a:effectLst/>
                <a:latin typeface="Source Sans 3"/>
              </a:rPr>
              <a:t>Difference between Server Side Scripting and Client Side Scripting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848" y="1409944"/>
            <a:ext cx="108051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Heebo"/>
              </a:rPr>
              <a:t>Client-side Scripting</a:t>
            </a:r>
          </a:p>
          <a:p>
            <a:endParaRPr lang="en-US" sz="2000" b="1" dirty="0">
              <a:solidFill>
                <a:srgbClr val="000000"/>
              </a:solidFill>
              <a:latin typeface="Heeb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helps work with the front end.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is visible to the users.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The scripts are run on the client browser.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runs on the user/client’s computer.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depends on the browser’s version.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doesn’t interact with the server to process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Client side scripting involves languages such as HTML, CSS, JavaScript.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helps reduce the load on the server.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Nunito"/>
              </a:rPr>
              <a:t>It is considered to be less secure in comparison to client side scripting.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07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0248" y="562365"/>
            <a:ext cx="10393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i="0" dirty="0">
                <a:solidFill>
                  <a:srgbClr val="273239"/>
                </a:solidFill>
                <a:effectLst/>
                <a:latin typeface="Source Sans 3"/>
              </a:rPr>
              <a:t>Difference between Server Side Scripting and Client Side Scripting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524256" y="1341918"/>
            <a:ext cx="11344656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Heebo"/>
              </a:rPr>
              <a:t>Server-side Scripting</a:t>
            </a:r>
          </a:p>
          <a:p>
            <a:endParaRPr lang="en-US" sz="2400" b="1" dirty="0">
              <a:solidFill>
                <a:srgbClr val="000000"/>
              </a:solidFill>
              <a:latin typeface="Heeb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helps work with the back end.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doesn’t depend on the client.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runs on the web server.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helps provide a response to every request that comes in from the user/client.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This is not visible to the client side of the application.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requires the interaction with the server for the data to be process.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Server side scripting requires languages such as PHP, ASP.net, ColdFusion, Python, Ruby on Rails.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is considered to be a secure way of working with applications.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can be used to customize web pages.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"/>
              </a:rPr>
              <a:t>It can also be used to provide dynamic websites.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8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20183" y="208526"/>
            <a:ext cx="292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Can PHP Do?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1104" y="965907"/>
            <a:ext cx="103936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generate dynamic page content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create, open, read, write, delete, and close files on the server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collect form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send and receive cookies/sessions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add, delete, modify data in your database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be used to control user-access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can encrypt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73691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598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04830" y="201168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PHP Loops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816" y="983087"/>
            <a:ext cx="11372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Loops are used to execute the same block of code again and again, as long as a certain condition is true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9664" y="1674232"/>
            <a:ext cx="11116056" cy="3600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PHP, we have the following loop types: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loops through a block of code as long as the specified condition is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do...while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loops through a block of code once, and then repeats the loop as long as the specified condition is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loops through a block of code a specified number of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loops through a block of code for each element in an array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2085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1" y="1"/>
            <a:ext cx="8235209" cy="3118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35" y="3451589"/>
            <a:ext cx="10502921" cy="274343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2354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1" y="0"/>
            <a:ext cx="11358813" cy="530352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6659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42" y="211704"/>
            <a:ext cx="11018934" cy="483578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279074"/>
              </p:ext>
            </p:extLst>
          </p:nvPr>
        </p:nvGraphicFramePr>
        <p:xfrm>
          <a:off x="10634472" y="76581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4472" y="76581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91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3" y="257380"/>
            <a:ext cx="11537115" cy="554905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964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24" y="622428"/>
            <a:ext cx="11787330" cy="4726812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842769"/>
              </p:ext>
            </p:extLst>
          </p:nvPr>
        </p:nvGraphicFramePr>
        <p:xfrm>
          <a:off x="10561320" y="75162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1320" y="75162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73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5" y="190366"/>
            <a:ext cx="11573440" cy="4975994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858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5" y="430404"/>
            <a:ext cx="11590677" cy="5348603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279295"/>
              </p:ext>
            </p:extLst>
          </p:nvPr>
        </p:nvGraphicFramePr>
        <p:xfrm>
          <a:off x="10680192" y="0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0192" y="0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962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046" y="171950"/>
            <a:ext cx="4330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PHP Break and Continue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8" y="695170"/>
            <a:ext cx="11476130" cy="2468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8" y="3248292"/>
            <a:ext cx="11246695" cy="305192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26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" y="109954"/>
            <a:ext cx="11926773" cy="2624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82" y="2904622"/>
            <a:ext cx="10608194" cy="334073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22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4404" y="1280821"/>
            <a:ext cx="1178356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C28"/>
                </a:solidFill>
                <a:latin typeface="Google Sans"/>
              </a:rPr>
              <a:t>PHP was conceived sometime in the fall of 1994 by Rasmus </a:t>
            </a:r>
            <a:r>
              <a:rPr lang="en-US" sz="2800" dirty="0" err="1">
                <a:solidFill>
                  <a:srgbClr val="040C28"/>
                </a:solidFill>
                <a:latin typeface="Google Sans"/>
              </a:rPr>
              <a:t>Lerdorf</a:t>
            </a:r>
            <a:r>
              <a:rPr lang="en-US" sz="2800" dirty="0">
                <a:solidFill>
                  <a:srgbClr val="202124"/>
                </a:solidFill>
                <a:latin typeface="Google Sans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Early non-released versions were used on his home page to keep track of who was looking at his online resume.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The first version used by others was available sometime in early 1995 and was known as the Personal Home Page Tools.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Simple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Flexible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Platform independent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Interpreted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Fast and open source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02124"/>
                </a:solidFill>
                <a:latin typeface="Google Sans"/>
              </a:rPr>
              <a:t>Secure and more community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02124"/>
              </a:solidFill>
              <a:latin typeface="Google San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602736" y="374904"/>
            <a:ext cx="494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HISTORY OF PHP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705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9456" y="291048"/>
            <a:ext cx="11759184" cy="5160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PHP Conditional Statements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Very often when you write code, you want to perform different actions for different conditions. You can use conditional statements in your code to do this.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PHP we have the following conditional statements: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- executes some code if one condition is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if...else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- executes some code if a condition is true and another code if that condition is 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if...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elseif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...else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- executes different codes for more than two conditions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- selects one of many blocks of code to be executed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363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" y="100584"/>
            <a:ext cx="9846052" cy="3401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17" y="3502152"/>
            <a:ext cx="10395575" cy="283464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245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0"/>
            <a:ext cx="11553872" cy="3266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194939"/>
            <a:ext cx="10113264" cy="3150997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r:id="rId5" imgW="13937020" imgH="5409524" progId="">
                  <p:embed/>
                </p:oleObj>
              </mc:Choice>
              <mc:Fallback>
                <p:oleObj r:id="rId5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0267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6408" y="20450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PHP - What is OOP?</a:t>
            </a:r>
          </a:p>
          <a:p>
            <a:r>
              <a:rPr lang="en-US" sz="2800" b="1" dirty="0">
                <a:solidFill>
                  <a:srgbClr val="FFFFFF"/>
                </a:solidFill>
                <a:latin typeface="Source Sans Pro"/>
              </a:rPr>
              <a:t>❮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13360" y="826300"/>
            <a:ext cx="10567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Object-Oriented programming is faster and easier to execute.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" y="1843499"/>
            <a:ext cx="117927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Procedural programming is about writing procedures or functions that perform operations on the data, while object-oriented programming is about creating objects that contain both data and functions.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Object-oriented programming has several advantages over procedural programming: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OOP is faster and easier to execute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OOP provides a clear structure for the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OOP helps to keep the PHP code DRY "Don't Repeat Yourself", and makes the code easier to maintain, modify and debug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OOP makes it possible to create full reusable applications with less code and shorter development time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779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4" y="366349"/>
            <a:ext cx="11657207" cy="5897291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12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92608" y="116770"/>
            <a:ext cx="11000232" cy="11746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Define a Class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class is defined by using the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keyword, followed by the name of the class and a pair of curly braces ({}). All its properties and methods go inside the braces: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" y="1777658"/>
            <a:ext cx="7182054" cy="243772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79810"/>
              </p:ext>
            </p:extLst>
          </p:nvPr>
        </p:nvGraphicFramePr>
        <p:xfrm>
          <a:off x="10617708" y="0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7708" y="0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994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64592" y="188584"/>
            <a:ext cx="11963400" cy="1451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Define Objects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Classes are nothing without objects! We can create multiple objects from a class. Each object has all the properties and methods defined in the class, but they will have different property values.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Objects of a class are created using the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keyword.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1640222"/>
            <a:ext cx="11214716" cy="469656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8212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2880" y="91567"/>
            <a:ext cx="10981944" cy="19748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PHP - The __construct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constructor allows you to initialize an object's properties upon creation of the object.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If you create a 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__construct()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function, PHP will automatically call this function when you create an object from a class.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Notice that the construct function starts with two underscores (__)!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184482"/>
            <a:ext cx="10981944" cy="4170598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522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8536" y="320701"/>
            <a:ext cx="1134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Set Up PHP on Your Own PC</a:t>
            </a:r>
          </a:p>
        </p:txBody>
      </p:sp>
      <p:sp>
        <p:nvSpPr>
          <p:cNvPr id="2" name="Rectangle 1"/>
          <p:cNvSpPr/>
          <p:nvPr/>
        </p:nvSpPr>
        <p:spPr>
          <a:xfrm>
            <a:off x="259080" y="1328988"/>
            <a:ext cx="117835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To run PHP code, you need the following three software on your local machine: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Web Server (e.g., Apache)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PHP (Interpreter)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MySQL Databases (optional)</a:t>
            </a:r>
          </a:p>
          <a:p>
            <a:endParaRPr lang="en-US" sz="2400" dirty="0">
              <a:solidFill>
                <a:srgbClr val="2C2C2C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You can separately install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Web Server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,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PHP Interpreter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, and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MySQL databases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, but to make work easier, developers have made all in one setup packages called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WAMP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,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LAMP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,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MAMP,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 and </a:t>
            </a:r>
            <a:r>
              <a:rPr lang="en-US" sz="2400" b="1" dirty="0">
                <a:solidFill>
                  <a:srgbClr val="2C2C2C"/>
                </a:solidFill>
                <a:latin typeface="Arial" panose="020B0604020202020204" pitchFamily="34" charset="0"/>
              </a:rPr>
              <a:t>XAMPP,</a:t>
            </a:r>
            <a:r>
              <a:rPr lang="en-US" sz="2400" dirty="0">
                <a:solidFill>
                  <a:srgbClr val="2C2C2C"/>
                </a:solidFill>
                <a:latin typeface="Arial" panose="020B0604020202020204" pitchFamily="34" charset="0"/>
              </a:rPr>
              <a:t> which will automatically install and set up PHP environment on your Windows, Linux or MAC machines.</a:t>
            </a:r>
            <a:endParaRPr lang="en-US" b="0" i="0" dirty="0">
              <a:solidFill>
                <a:srgbClr val="2C2C2C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01496" y="5107264"/>
            <a:ext cx="10649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official PHP website (PHP.net) has installation instructions for PHP: 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hlinkClick r:id="rId3"/>
              </a:rPr>
              <a:t>http://php.net/manual/en/install.php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46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0312" y="351837"/>
            <a:ext cx="9838944" cy="1728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Basic PHP Syntax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PHP script can be placed anywhere in the document.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PHP script starts with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 ends with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?&gt;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kumimoji="0" 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59" y="2163270"/>
            <a:ext cx="5931313" cy="168635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2608" y="4135763"/>
            <a:ext cx="1133856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default file extension for PHP files is "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".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PHP file normally contains HTML tags, and some PHP scripting code.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325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5" y="453286"/>
            <a:ext cx="11358829" cy="4365602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4048" y="5492086"/>
            <a:ext cx="10076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PHP statements end with a semicolon (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13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26" y="305352"/>
            <a:ext cx="11403009" cy="590342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5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2344" y="290822"/>
            <a:ext cx="4702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PHP echo and print Statements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9378" y="1116681"/>
            <a:ext cx="88879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PHP, there are two basic ways to get output: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69378" y="1955703"/>
            <a:ext cx="11859768" cy="32521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PHP echo and print Statements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and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are more or less the same. They are both used to output data to the screen.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differences are small: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has no return value while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has a return value of 1 so it can be used in expressions.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take multiple parameters (although such usage is rare) while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can take one argument.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marginally faster than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493840"/>
              </p:ext>
            </p:extLst>
          </p:nvPr>
        </p:nvGraphicFramePr>
        <p:xfrm>
          <a:off x="10433304" y="158877"/>
          <a:ext cx="1350264" cy="54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3304" y="158877"/>
                        <a:ext cx="1350264" cy="547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35716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273</TotalTime>
  <Words>1720</Words>
  <Application>Microsoft Office PowerPoint</Application>
  <PresentationFormat>Widescreen</PresentationFormat>
  <Paragraphs>270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Google Sans</vt:lpstr>
      <vt:lpstr>Heebo</vt:lpstr>
      <vt:lpstr>Nunito</vt:lpstr>
      <vt:lpstr>Segoe UI</vt:lpstr>
      <vt:lpstr>Source Sans 3</vt:lpstr>
      <vt:lpstr>Source Sans Pro</vt:lpstr>
      <vt:lpstr>Times New Roman</vt:lpstr>
      <vt:lpstr>Verdana</vt:lpstr>
      <vt:lpstr>Retrospect</vt:lpstr>
      <vt:lpstr>UNIT - 1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Arithmetic &amp; Assignment Operators </vt:lpstr>
      <vt:lpstr>Comparison, logical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- 1</dc:title>
  <dc:creator>Asus</dc:creator>
  <cp:lastModifiedBy>boopathi2k3@gmail.com</cp:lastModifiedBy>
  <cp:revision>68</cp:revision>
  <dcterms:created xsi:type="dcterms:W3CDTF">2023-07-22T10:06:28Z</dcterms:created>
  <dcterms:modified xsi:type="dcterms:W3CDTF">2023-08-02T03:37:11Z</dcterms:modified>
</cp:coreProperties>
</file>